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6/6/2021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6/6/2021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761999"/>
          </a:xfrm>
        </p:spPr>
        <p:txBody>
          <a:bodyPr>
            <a:normAutofit/>
          </a:bodyPr>
          <a:lstStyle/>
          <a:p>
            <a:pPr algn="l"/>
            <a:r>
              <a:rPr lang="en-US" sz="4000" dirty="0" smtClean="0"/>
              <a:t>Respiratory System</a:t>
            </a:r>
            <a:endParaRPr lang="en-GB" sz="4000" dirty="0"/>
          </a:p>
        </p:txBody>
      </p:sp>
      <p:sp>
        <p:nvSpPr>
          <p:cNvPr id="3" name="Subtitle 2"/>
          <p:cNvSpPr>
            <a:spLocks noGrp="1"/>
          </p:cNvSpPr>
          <p:nvPr>
            <p:ph type="subTitle" idx="1"/>
          </p:nvPr>
        </p:nvSpPr>
        <p:spPr>
          <a:xfrm>
            <a:off x="152400" y="914400"/>
            <a:ext cx="8763000" cy="5791200"/>
          </a:xfrm>
        </p:spPr>
        <p:txBody>
          <a:bodyPr>
            <a:normAutofit lnSpcReduction="10000"/>
          </a:bodyPr>
          <a:lstStyle/>
          <a:p>
            <a:pPr algn="l"/>
            <a:r>
              <a:rPr lang="en-US" sz="2800" dirty="0" smtClean="0"/>
              <a:t>Two principle subdivisions of the respiratory system:</a:t>
            </a:r>
          </a:p>
          <a:p>
            <a:pPr algn="l"/>
            <a:r>
              <a:rPr lang="en-US" b="1" dirty="0" smtClean="0"/>
              <a:t>1- Air Conducting portion:</a:t>
            </a:r>
          </a:p>
          <a:p>
            <a:pPr algn="l"/>
            <a:r>
              <a:rPr lang="en-US" b="1" dirty="0" smtClean="0"/>
              <a:t>a</a:t>
            </a:r>
            <a:r>
              <a:rPr lang="en-US" dirty="0" smtClean="0"/>
              <a:t>-Nasal cavity.</a:t>
            </a:r>
          </a:p>
          <a:p>
            <a:pPr algn="l"/>
            <a:r>
              <a:rPr lang="en-US" sz="2800" dirty="0" smtClean="0"/>
              <a:t>b-</a:t>
            </a:r>
            <a:r>
              <a:rPr lang="en-US" sz="2800" dirty="0" err="1" smtClean="0"/>
              <a:t>Naso</a:t>
            </a:r>
            <a:r>
              <a:rPr lang="en-US" sz="2800" dirty="0" smtClean="0"/>
              <a:t> pharynx and larynx.</a:t>
            </a:r>
          </a:p>
          <a:p>
            <a:pPr algn="l"/>
            <a:r>
              <a:rPr lang="en-US" sz="2800" dirty="0" smtClean="0"/>
              <a:t>C-Trachea.</a:t>
            </a:r>
          </a:p>
          <a:p>
            <a:pPr algn="l"/>
            <a:r>
              <a:rPr lang="en-US" sz="2800" dirty="0" smtClean="0"/>
              <a:t>d-Bronchi.</a:t>
            </a:r>
          </a:p>
          <a:p>
            <a:pPr algn="l"/>
            <a:r>
              <a:rPr lang="en-US" sz="2800" dirty="0" smtClean="0"/>
              <a:t>e-Bronchioles.</a:t>
            </a:r>
          </a:p>
          <a:p>
            <a:pPr algn="l"/>
            <a:r>
              <a:rPr lang="en-US" sz="2800" dirty="0" smtClean="0"/>
              <a:t>f-Terminal bronchioles.</a:t>
            </a:r>
          </a:p>
          <a:p>
            <a:pPr algn="l"/>
            <a:r>
              <a:rPr lang="en-US" sz="2800" dirty="0" smtClean="0"/>
              <a:t>-provides a passageway to and from lungs. </a:t>
            </a:r>
          </a:p>
          <a:p>
            <a:pPr algn="just"/>
            <a:r>
              <a:rPr lang="en-US" sz="2800" dirty="0" smtClean="0"/>
              <a:t>-its components “condition” the inspired air,(i.e. moistens, removes particles and some noxious gases and warms air).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GB" dirty="0"/>
          </a:p>
        </p:txBody>
      </p:sp>
      <p:sp>
        <p:nvSpPr>
          <p:cNvPr id="3" name="Content Placeholder 2"/>
          <p:cNvSpPr>
            <a:spLocks noGrp="1"/>
          </p:cNvSpPr>
          <p:nvPr>
            <p:ph idx="1"/>
          </p:nvPr>
        </p:nvSpPr>
        <p:spPr>
          <a:xfrm>
            <a:off x="228600" y="533400"/>
            <a:ext cx="8686800" cy="6096000"/>
          </a:xfrm>
        </p:spPr>
        <p:txBody>
          <a:bodyPr>
            <a:normAutofit/>
          </a:bodyPr>
          <a:lstStyle/>
          <a:p>
            <a:pPr algn="just">
              <a:buNone/>
            </a:pPr>
            <a:r>
              <a:rPr lang="en-US" sz="2800" dirty="0" smtClean="0"/>
              <a:t>Surface by duct in the olfactory epithelium that act as solvent to substances.</a:t>
            </a:r>
          </a:p>
          <a:p>
            <a:pPr algn="just">
              <a:buNone/>
            </a:pPr>
            <a:r>
              <a:rPr lang="en-US" sz="2800" dirty="0" smtClean="0"/>
              <a:t>-</a:t>
            </a:r>
            <a:r>
              <a:rPr lang="en-US" sz="2800" dirty="0" err="1" smtClean="0"/>
              <a:t>para</a:t>
            </a:r>
            <a:r>
              <a:rPr lang="en-US" sz="2800" dirty="0" smtClean="0"/>
              <a:t> nasal sinuses-they are maxillary, ethmoid, sphenoid, frontal sinuses. Communicated with nasal cavity so they are lined by respiratory epithelium, they increase the surface area for warming and moistening the air also play role in sound.</a:t>
            </a:r>
          </a:p>
          <a:p>
            <a:pPr algn="just">
              <a:buNone/>
            </a:pPr>
            <a:r>
              <a:rPr lang="en-US" b="1" dirty="0" smtClean="0"/>
              <a:t>_Nasopharynx:</a:t>
            </a:r>
          </a:p>
          <a:p>
            <a:pPr algn="just">
              <a:buNone/>
            </a:pPr>
            <a:r>
              <a:rPr lang="en-US" sz="2800" dirty="0" smtClean="0"/>
              <a:t>The epithelium is respiratory epithelium, lamina propria contains serous and mucous gland.</a:t>
            </a:r>
          </a:p>
          <a:p>
            <a:pPr algn="just">
              <a:buNone/>
            </a:pPr>
            <a:r>
              <a:rPr lang="en-US" b="1" dirty="0" smtClean="0"/>
              <a:t>_Larynx:</a:t>
            </a:r>
          </a:p>
          <a:p>
            <a:pPr algn="just">
              <a:buNone/>
            </a:pPr>
            <a:r>
              <a:rPr lang="en-US" sz="2800" dirty="0" smtClean="0"/>
              <a:t>Is rigid tube about 4 cm in length, its wall contains, cartilage, muscle and mucous membrane.</a:t>
            </a:r>
            <a:endParaRPr lang="en-GB"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GB" dirty="0"/>
          </a:p>
        </p:txBody>
      </p:sp>
      <p:sp>
        <p:nvSpPr>
          <p:cNvPr id="3" name="Content Placeholder 2"/>
          <p:cNvSpPr>
            <a:spLocks noGrp="1"/>
          </p:cNvSpPr>
          <p:nvPr>
            <p:ph idx="1"/>
          </p:nvPr>
        </p:nvSpPr>
        <p:spPr>
          <a:xfrm>
            <a:off x="152400" y="457200"/>
            <a:ext cx="8763000" cy="6019800"/>
          </a:xfrm>
        </p:spPr>
        <p:txBody>
          <a:bodyPr>
            <a:noAutofit/>
          </a:bodyPr>
          <a:lstStyle/>
          <a:p>
            <a:pPr algn="just">
              <a:buNone/>
            </a:pPr>
            <a:r>
              <a:rPr lang="en-US" sz="2800" dirty="0" smtClean="0"/>
              <a:t>-the cartilage of hyaline type is thyroid, cricoids and arytenoids cartilage.</a:t>
            </a:r>
          </a:p>
          <a:p>
            <a:pPr algn="just">
              <a:buNone/>
            </a:pPr>
            <a:r>
              <a:rPr lang="en-US" sz="2800" dirty="0" smtClean="0"/>
              <a:t>-the elastic cartilage epiglottis, is valve-like structure covered by mucous membrane on both sides.</a:t>
            </a:r>
          </a:p>
          <a:p>
            <a:pPr algn="just">
              <a:buNone/>
            </a:pPr>
            <a:r>
              <a:rPr lang="en-US" sz="2800" dirty="0" smtClean="0"/>
              <a:t>-anterior surface stratified squamous epithelium non-keratinized.</a:t>
            </a:r>
          </a:p>
          <a:p>
            <a:pPr algn="just">
              <a:buNone/>
            </a:pPr>
            <a:r>
              <a:rPr lang="en-US" sz="2800" dirty="0" smtClean="0"/>
              <a:t>-posterior surface pseudostratified ciliated columnar epithelium with goblet cells.</a:t>
            </a:r>
          </a:p>
          <a:p>
            <a:pPr algn="just">
              <a:buNone/>
            </a:pPr>
            <a:r>
              <a:rPr lang="en-US" sz="2800" b="1" dirty="0" smtClean="0"/>
              <a:t>Vocal cords</a:t>
            </a:r>
            <a:r>
              <a:rPr lang="en-US" sz="2800" dirty="0" smtClean="0"/>
              <a:t>:</a:t>
            </a:r>
          </a:p>
          <a:p>
            <a:pPr algn="just">
              <a:buFontTx/>
              <a:buChar char="-"/>
            </a:pPr>
            <a:r>
              <a:rPr lang="en-US" sz="2800" dirty="0" smtClean="0"/>
              <a:t>are two paired of folds extend in to the lumen of larynx from the mucosa below the epiglottis.</a:t>
            </a:r>
          </a:p>
          <a:p>
            <a:pPr algn="just">
              <a:buNone/>
            </a:pPr>
            <a:r>
              <a:rPr lang="en-US" sz="2800" dirty="0" smtClean="0"/>
              <a:t>-the upper fold (false vocal cords) lined by </a:t>
            </a:r>
            <a:r>
              <a:rPr lang="en-US" sz="2800" smtClean="0"/>
              <a:t>respiratory epithelium.</a:t>
            </a:r>
            <a:endParaRPr lang="en-US" sz="2800" dirty="0" smtClean="0"/>
          </a:p>
          <a:p>
            <a:pPr algn="just">
              <a:buNone/>
            </a:pPr>
            <a:endParaRPr lang="en-US" sz="2800" dirty="0" smtClean="0"/>
          </a:p>
          <a:p>
            <a:pPr algn="just">
              <a:buNone/>
            </a:pPr>
            <a:endParaRPr lang="en-US" sz="2800" b="1" dirty="0" smtClean="0"/>
          </a:p>
          <a:p>
            <a:pPr algn="just">
              <a:buNone/>
            </a:pPr>
            <a:r>
              <a:rPr lang="en-US" sz="2800" dirty="0" smtClean="0"/>
              <a:t> </a:t>
            </a:r>
            <a:endParaRPr lang="en-GB"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
          </a:xfrm>
        </p:spPr>
        <p:txBody>
          <a:bodyPr>
            <a:normAutofit fontScale="90000"/>
          </a:bodyPr>
          <a:lstStyle/>
          <a:p>
            <a:endParaRPr lang="en-GB" dirty="0"/>
          </a:p>
        </p:txBody>
      </p:sp>
      <p:sp>
        <p:nvSpPr>
          <p:cNvPr id="3" name="Content Placeholder 2"/>
          <p:cNvSpPr>
            <a:spLocks noGrp="1"/>
          </p:cNvSpPr>
          <p:nvPr>
            <p:ph idx="1"/>
          </p:nvPr>
        </p:nvSpPr>
        <p:spPr>
          <a:xfrm>
            <a:off x="228600" y="457200"/>
            <a:ext cx="8686800" cy="6172200"/>
          </a:xfrm>
        </p:spPr>
        <p:txBody>
          <a:bodyPr/>
          <a:lstStyle/>
          <a:p>
            <a:pPr>
              <a:buNone/>
            </a:pPr>
            <a:r>
              <a:rPr lang="en-US" dirty="0" smtClean="0"/>
              <a:t>-the lower fold(true vocal cord) lined by stratified sqaumous epithelium.</a:t>
            </a:r>
          </a:p>
          <a:p>
            <a:pPr>
              <a:buNone/>
            </a:pPr>
            <a:r>
              <a:rPr lang="en-US" dirty="0" smtClean="0"/>
              <a:t>-vocal ligament and bundle of skeletal muscle (vocal muscle).</a:t>
            </a:r>
          </a:p>
          <a:p>
            <a:pPr>
              <a:buNone/>
            </a:pPr>
            <a:r>
              <a:rPr lang="en-US" sz="3200" b="1" dirty="0" smtClean="0"/>
              <a:t>_Trachea:</a:t>
            </a:r>
          </a:p>
          <a:p>
            <a:pPr>
              <a:buNone/>
            </a:pPr>
            <a:r>
              <a:rPr lang="en-US" sz="2800" dirty="0" smtClean="0"/>
              <a:t>-is rigid tube about (10-12) cm long (2-3) cm in diameter.</a:t>
            </a:r>
          </a:p>
          <a:p>
            <a:pPr>
              <a:buNone/>
            </a:pPr>
            <a:r>
              <a:rPr lang="en-US" sz="2800" dirty="0" smtClean="0"/>
              <a:t>-has about (16-20) rings of (c-shaped) hyaline cartilage.</a:t>
            </a:r>
          </a:p>
          <a:p>
            <a:pPr>
              <a:buNone/>
            </a:pPr>
            <a:r>
              <a:rPr lang="en-US" sz="2800" dirty="0" smtClean="0"/>
              <a:t>-the perichondrium of each rings is connected to other ring by fibro-elastic </a:t>
            </a:r>
            <a:r>
              <a:rPr lang="en-US" sz="2800" smtClean="0"/>
              <a:t>connective tissue.</a:t>
            </a:r>
            <a:endParaRPr lang="en-US" sz="2800" dirty="0" smtClean="0"/>
          </a:p>
          <a:p>
            <a:pPr>
              <a:buNone/>
            </a:pPr>
            <a:r>
              <a:rPr lang="en-US" sz="2800" dirty="0" smtClean="0"/>
              <a:t>-the free ends of cartilage are joined by smooth muscle (trachealis muscle).</a:t>
            </a:r>
            <a:endParaRPr lang="en-GB"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GB" dirty="0"/>
          </a:p>
        </p:txBody>
      </p:sp>
      <p:sp>
        <p:nvSpPr>
          <p:cNvPr id="3" name="Content Placeholder 2"/>
          <p:cNvSpPr>
            <a:spLocks noGrp="1"/>
          </p:cNvSpPr>
          <p:nvPr>
            <p:ph idx="1"/>
          </p:nvPr>
        </p:nvSpPr>
        <p:spPr>
          <a:xfrm>
            <a:off x="228600" y="152400"/>
            <a:ext cx="8686800" cy="6477000"/>
          </a:xfrm>
        </p:spPr>
        <p:txBody>
          <a:bodyPr/>
          <a:lstStyle/>
          <a:p>
            <a:pPr>
              <a:buNone/>
            </a:pPr>
            <a:r>
              <a:rPr lang="en-US" b="1" dirty="0" smtClean="0"/>
              <a:t>2-Respiratory portion:</a:t>
            </a:r>
          </a:p>
          <a:p>
            <a:pPr>
              <a:buNone/>
            </a:pPr>
            <a:r>
              <a:rPr lang="en-US" sz="2800" dirty="0" smtClean="0"/>
              <a:t>a-Respiratory bronchioles.</a:t>
            </a:r>
          </a:p>
          <a:p>
            <a:pPr>
              <a:buNone/>
            </a:pPr>
            <a:r>
              <a:rPr lang="en-US" sz="2800" dirty="0" smtClean="0"/>
              <a:t>b-Alveolar ducts.</a:t>
            </a:r>
          </a:p>
          <a:p>
            <a:pPr>
              <a:buNone/>
            </a:pPr>
            <a:r>
              <a:rPr lang="en-US" sz="2800" dirty="0" smtClean="0"/>
              <a:t>c-Alveolar sacs and alveoli for gas exchange.</a:t>
            </a:r>
          </a:p>
          <a:p>
            <a:pPr>
              <a:buNone/>
            </a:pPr>
            <a:r>
              <a:rPr lang="en-US" sz="2800" b="1" dirty="0" smtClean="0"/>
              <a:t>_Function of respiratory system:</a:t>
            </a:r>
          </a:p>
          <a:p>
            <a:pPr algn="just"/>
            <a:r>
              <a:rPr lang="en-GB" sz="2800" dirty="0" smtClean="0"/>
              <a:t>The function of the respiratory system is to provide molecular oxygen for cellular oxidation and to remove carbon dioxide generated as a waste product of cell metabolism.  </a:t>
            </a:r>
          </a:p>
          <a:p>
            <a:pPr algn="just"/>
            <a:r>
              <a:rPr lang="en-GB" sz="2800" dirty="0" smtClean="0"/>
              <a:t>There must be vascular or circulatory transport and air/gas transport.</a:t>
            </a:r>
          </a:p>
          <a:p>
            <a:pPr>
              <a:buNone/>
            </a:pPr>
            <a:endParaRPr lang="en-GB"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GB" dirty="0"/>
          </a:p>
        </p:txBody>
      </p:sp>
      <p:pic>
        <p:nvPicPr>
          <p:cNvPr id="4" name="Picture 8" descr="18_001"/>
          <p:cNvPicPr>
            <a:picLocks noGrp="1" noChangeAspect="1" noChangeArrowheads="1"/>
          </p:cNvPicPr>
          <p:nvPr>
            <p:ph idx="1"/>
          </p:nvPr>
        </p:nvPicPr>
        <p:blipFill>
          <a:blip r:embed="rId2"/>
          <a:srcRect l="6583" t="2283" r="17415" b="13495"/>
          <a:stretch>
            <a:fillRect/>
          </a:stretch>
        </p:blipFill>
        <p:spPr bwMode="auto">
          <a:xfrm>
            <a:off x="457200" y="304800"/>
            <a:ext cx="8077200" cy="62484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GB" dirty="0"/>
          </a:p>
        </p:txBody>
      </p:sp>
      <p:sp>
        <p:nvSpPr>
          <p:cNvPr id="3" name="Content Placeholder 2"/>
          <p:cNvSpPr>
            <a:spLocks noGrp="1"/>
          </p:cNvSpPr>
          <p:nvPr>
            <p:ph idx="1"/>
          </p:nvPr>
        </p:nvSpPr>
        <p:spPr>
          <a:xfrm>
            <a:off x="228600" y="457200"/>
            <a:ext cx="8686800" cy="6019800"/>
          </a:xfrm>
        </p:spPr>
        <p:txBody>
          <a:bodyPr>
            <a:normAutofit lnSpcReduction="10000"/>
          </a:bodyPr>
          <a:lstStyle/>
          <a:p>
            <a:pPr algn="just">
              <a:buNone/>
            </a:pPr>
            <a:r>
              <a:rPr lang="en-US" b="1" dirty="0" smtClean="0"/>
              <a:t>_The structural components that keep the air passage way always opened:</a:t>
            </a:r>
          </a:p>
          <a:p>
            <a:pPr algn="just">
              <a:buNone/>
            </a:pPr>
            <a:r>
              <a:rPr lang="en-US" sz="2800" dirty="0" smtClean="0"/>
              <a:t>There are three structures in the wall of respiratory tract, they keep the airway patent and opened; they are:</a:t>
            </a:r>
          </a:p>
          <a:p>
            <a:pPr algn="just">
              <a:buNone/>
            </a:pPr>
            <a:r>
              <a:rPr lang="en-US" sz="2800" b="1" dirty="0" smtClean="0"/>
              <a:t>1-Cartilage (Hyaline cartilage) :</a:t>
            </a:r>
          </a:p>
          <a:p>
            <a:pPr algn="just">
              <a:buNone/>
            </a:pPr>
            <a:r>
              <a:rPr lang="en-US" sz="2800" dirty="0" smtClean="0"/>
              <a:t>support the wall, prevent collapse of the lumen and give rigidity to the wall.</a:t>
            </a:r>
            <a:endParaRPr lang="en-US" sz="2800" b="1" dirty="0" smtClean="0"/>
          </a:p>
          <a:p>
            <a:pPr algn="just">
              <a:buNone/>
            </a:pPr>
            <a:r>
              <a:rPr lang="en-US" sz="2800" b="1" dirty="0" smtClean="0"/>
              <a:t>2-Elastic fiber:</a:t>
            </a:r>
          </a:p>
          <a:p>
            <a:pPr algn="just">
              <a:buNone/>
            </a:pPr>
            <a:r>
              <a:rPr lang="en-US" sz="2800" dirty="0" smtClean="0"/>
              <a:t>Provide flexibility to wall; also permit elongation of the conducting portion.</a:t>
            </a:r>
          </a:p>
          <a:p>
            <a:pPr algn="just">
              <a:buNone/>
            </a:pPr>
            <a:r>
              <a:rPr lang="en-US" sz="2800" b="1" dirty="0" smtClean="0"/>
              <a:t>3-Smooth muscle:</a:t>
            </a:r>
          </a:p>
          <a:p>
            <a:pPr algn="just">
              <a:buNone/>
            </a:pPr>
            <a:r>
              <a:rPr lang="en-US" sz="2800" dirty="0" smtClean="0"/>
              <a:t>Reduce the diameter of the tube and regulates the air flow.</a:t>
            </a:r>
          </a:p>
          <a:p>
            <a:pPr algn="just">
              <a:buNone/>
            </a:pPr>
            <a:endParaRPr lang="en-GB" sz="28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GB" dirty="0"/>
          </a:p>
        </p:txBody>
      </p:sp>
      <p:sp>
        <p:nvSpPr>
          <p:cNvPr id="3" name="Content Placeholder 2"/>
          <p:cNvSpPr>
            <a:spLocks noGrp="1"/>
          </p:cNvSpPr>
          <p:nvPr>
            <p:ph idx="1"/>
          </p:nvPr>
        </p:nvSpPr>
        <p:spPr>
          <a:xfrm>
            <a:off x="152400" y="533400"/>
            <a:ext cx="8763000" cy="6019800"/>
          </a:xfrm>
        </p:spPr>
        <p:txBody>
          <a:bodyPr>
            <a:normAutofit lnSpcReduction="10000"/>
          </a:bodyPr>
          <a:lstStyle/>
          <a:p>
            <a:pPr algn="just">
              <a:buNone/>
            </a:pPr>
            <a:r>
              <a:rPr lang="en-US" dirty="0" smtClean="0"/>
              <a:t>_</a:t>
            </a:r>
            <a:r>
              <a:rPr lang="en-US" sz="2800" dirty="0" smtClean="0"/>
              <a:t>The air must be condition before it reaches the respiratory portion, so the wall of conducting portion; have many structural features to serve these functions:</a:t>
            </a:r>
          </a:p>
          <a:p>
            <a:pPr algn="just">
              <a:buNone/>
            </a:pPr>
            <a:r>
              <a:rPr lang="en-US" sz="2800" dirty="0" smtClean="0"/>
              <a:t>-The mucosa is epithelium and lamina propria, most parts of conducting portion are lined by (epithelium called respiratory epithelium which is pseudo stratified ciliated columnar epithelium with goblet cells.</a:t>
            </a:r>
          </a:p>
          <a:p>
            <a:pPr algn="just">
              <a:buNone/>
            </a:pPr>
            <a:r>
              <a:rPr lang="en-US" sz="2800" dirty="0" smtClean="0"/>
              <a:t>-The cilia =can push the dust particles and mucus by its motion toward the pharynx either to be swilled or thrown out.</a:t>
            </a:r>
          </a:p>
          <a:p>
            <a:pPr algn="just">
              <a:buNone/>
            </a:pPr>
            <a:r>
              <a:rPr lang="en-US" sz="2800" dirty="0" smtClean="0"/>
              <a:t>-Goblet cells and mucous glands=cover the epithelium with protective mucous secretion that trap the dust particles, and moisten the air.</a:t>
            </a:r>
            <a:endParaRPr lang="en-GB"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GB" dirty="0"/>
          </a:p>
        </p:txBody>
      </p:sp>
      <p:sp>
        <p:nvSpPr>
          <p:cNvPr id="3" name="Content Placeholder 2"/>
          <p:cNvSpPr>
            <a:spLocks noGrp="1"/>
          </p:cNvSpPr>
          <p:nvPr>
            <p:ph idx="1"/>
          </p:nvPr>
        </p:nvSpPr>
        <p:spPr>
          <a:xfrm>
            <a:off x="228600" y="533400"/>
            <a:ext cx="8763000" cy="6096000"/>
          </a:xfrm>
        </p:spPr>
        <p:txBody>
          <a:bodyPr>
            <a:normAutofit fontScale="92500" lnSpcReduction="20000"/>
          </a:bodyPr>
          <a:lstStyle/>
          <a:p>
            <a:pPr algn="just">
              <a:buNone/>
            </a:pPr>
            <a:r>
              <a:rPr lang="en-US" dirty="0" smtClean="0"/>
              <a:t>-</a:t>
            </a:r>
            <a:r>
              <a:rPr lang="en-US" sz="2800" dirty="0" smtClean="0"/>
              <a:t>The lamina propria contains serous (keep the epithelium moist, and humidify the air) and mucous glands, and numerous blood vessels (warm the air).</a:t>
            </a:r>
          </a:p>
          <a:p>
            <a:pPr algn="just">
              <a:buNone/>
            </a:pPr>
            <a:r>
              <a:rPr lang="en-US" sz="2800" b="1" dirty="0" smtClean="0"/>
              <a:t>_Cells of respiratory epithelium:</a:t>
            </a:r>
            <a:endParaRPr lang="en-US" sz="2800" dirty="0" smtClean="0"/>
          </a:p>
          <a:p>
            <a:pPr algn="just">
              <a:buNone/>
            </a:pPr>
            <a:r>
              <a:rPr lang="en-US" sz="3000" dirty="0" smtClean="0"/>
              <a:t>It is composed of five types of cell:</a:t>
            </a:r>
          </a:p>
          <a:p>
            <a:pPr algn="just">
              <a:buNone/>
            </a:pPr>
            <a:r>
              <a:rPr lang="en-US" sz="3000" b="1" dirty="0" smtClean="0"/>
              <a:t>1-Ciliated cells:</a:t>
            </a:r>
          </a:p>
          <a:p>
            <a:pPr algn="just">
              <a:buNone/>
            </a:pPr>
            <a:r>
              <a:rPr lang="en-US" sz="3000" dirty="0" smtClean="0"/>
              <a:t>Are tall columnar cells have cilia, basal located nucleus.</a:t>
            </a:r>
          </a:p>
          <a:p>
            <a:pPr algn="just">
              <a:buNone/>
            </a:pPr>
            <a:r>
              <a:rPr lang="en-US" sz="3000" b="1" dirty="0" smtClean="0"/>
              <a:t>2-Goblet cells.</a:t>
            </a:r>
          </a:p>
          <a:p>
            <a:pPr algn="just">
              <a:buNone/>
            </a:pPr>
            <a:r>
              <a:rPr lang="en-US" sz="3000" b="1" dirty="0" smtClean="0"/>
              <a:t>3-Brush cells (intermediate cells):</a:t>
            </a:r>
          </a:p>
          <a:p>
            <a:pPr algn="just">
              <a:buNone/>
            </a:pPr>
            <a:r>
              <a:rPr lang="en-US" sz="3000" dirty="0" smtClean="0"/>
              <a:t>Have microvilli, transform in to either ciliated cells or goblet cells.</a:t>
            </a:r>
          </a:p>
          <a:p>
            <a:pPr algn="just">
              <a:buNone/>
            </a:pPr>
            <a:r>
              <a:rPr lang="en-US" sz="3000" b="1" dirty="0" smtClean="0"/>
              <a:t>4-Basal cells:</a:t>
            </a:r>
          </a:p>
          <a:p>
            <a:pPr algn="just">
              <a:buNone/>
            </a:pPr>
            <a:r>
              <a:rPr lang="en-US" sz="3000" dirty="0" smtClean="0"/>
              <a:t>Are short cells lie on the basement membrane but don’t reach the surface, they are stem cells from which other cell types are developed.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GB" dirty="0"/>
          </a:p>
        </p:txBody>
      </p:sp>
      <p:sp>
        <p:nvSpPr>
          <p:cNvPr id="3" name="Content Placeholder 2"/>
          <p:cNvSpPr>
            <a:spLocks noGrp="1"/>
          </p:cNvSpPr>
          <p:nvPr>
            <p:ph idx="1"/>
          </p:nvPr>
        </p:nvSpPr>
        <p:spPr>
          <a:xfrm>
            <a:off x="228600" y="533400"/>
            <a:ext cx="8763000" cy="6019800"/>
          </a:xfrm>
        </p:spPr>
        <p:txBody>
          <a:bodyPr>
            <a:normAutofit lnSpcReduction="10000"/>
          </a:bodyPr>
          <a:lstStyle/>
          <a:p>
            <a:pPr>
              <a:buNone/>
            </a:pPr>
            <a:r>
              <a:rPr lang="en-US" sz="2800" b="1" dirty="0" smtClean="0"/>
              <a:t>5-Granular cells (neuro endocrine cells):</a:t>
            </a:r>
            <a:endParaRPr lang="en-US" sz="2800" dirty="0" smtClean="0"/>
          </a:p>
          <a:p>
            <a:pPr algn="just">
              <a:buNone/>
            </a:pPr>
            <a:r>
              <a:rPr lang="en-US" sz="2800" dirty="0" smtClean="0"/>
              <a:t>are rounded cells have dark stained nucleus, and secretary granules.</a:t>
            </a:r>
          </a:p>
          <a:p>
            <a:pPr algn="just">
              <a:buNone/>
            </a:pPr>
            <a:r>
              <a:rPr lang="en-US" b="1" dirty="0" smtClean="0"/>
              <a:t>_Nasal Cavity:</a:t>
            </a:r>
          </a:p>
          <a:p>
            <a:pPr algn="just">
              <a:buNone/>
            </a:pPr>
            <a:r>
              <a:rPr lang="en-US" sz="2800" dirty="0" smtClean="0"/>
              <a:t>Is divided in to right &amp;left, by nasal septum and composed of three parts:</a:t>
            </a:r>
          </a:p>
          <a:p>
            <a:pPr algn="just">
              <a:buNone/>
            </a:pPr>
            <a:r>
              <a:rPr lang="en-US" sz="2800" dirty="0" smtClean="0"/>
              <a:t>•</a:t>
            </a:r>
            <a:r>
              <a:rPr lang="en-US" sz="2800" b="1" dirty="0" smtClean="0"/>
              <a:t>Vestibule region: </a:t>
            </a:r>
            <a:r>
              <a:rPr lang="en-US" sz="2800" dirty="0" smtClean="0"/>
              <a:t>is widest part continuous with external skin, has stiff thick hairs to remove the dust particles from inspired air, and sweat glands. The lamina propria contains serous mucus glands, and numerous blood vessels.</a:t>
            </a:r>
          </a:p>
          <a:p>
            <a:pPr algn="just">
              <a:buNone/>
            </a:pPr>
            <a:r>
              <a:rPr lang="en-US" sz="2800" b="1" dirty="0" smtClean="0"/>
              <a:t>•Respiratory region: </a:t>
            </a:r>
            <a:r>
              <a:rPr lang="en-US" sz="2800" dirty="0" smtClean="0"/>
              <a:t>is lined by pseudo stratified ciliated columnar with goblet cells. Lamina propria contains serous; mucous glands, and blood vessels.</a:t>
            </a:r>
            <a:endParaRPr lang="en-US" sz="2800" b="1" dirty="0" smtClean="0"/>
          </a:p>
          <a:p>
            <a:pPr algn="just">
              <a:buNone/>
            </a:pPr>
            <a:endParaRPr lang="en-US" sz="2800" dirty="0" smtClean="0"/>
          </a:p>
          <a:p>
            <a:pPr algn="ctr">
              <a:buNone/>
            </a:pPr>
            <a:endParaRPr lang="en-US" sz="2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GB" dirty="0"/>
          </a:p>
        </p:txBody>
      </p:sp>
      <p:sp>
        <p:nvSpPr>
          <p:cNvPr id="3" name="Content Placeholder 2"/>
          <p:cNvSpPr>
            <a:spLocks noGrp="1"/>
          </p:cNvSpPr>
          <p:nvPr>
            <p:ph idx="1"/>
          </p:nvPr>
        </p:nvSpPr>
        <p:spPr>
          <a:xfrm>
            <a:off x="228600" y="457200"/>
            <a:ext cx="8686800" cy="6096000"/>
          </a:xfrm>
        </p:spPr>
        <p:txBody>
          <a:bodyPr>
            <a:normAutofit fontScale="92500"/>
          </a:bodyPr>
          <a:lstStyle/>
          <a:p>
            <a:pPr algn="just">
              <a:buNone/>
            </a:pPr>
            <a:r>
              <a:rPr lang="en-US" b="1" dirty="0" smtClean="0"/>
              <a:t>•</a:t>
            </a:r>
            <a:r>
              <a:rPr lang="en-US" sz="2800" b="1" dirty="0" smtClean="0"/>
              <a:t>Olfactory region: </a:t>
            </a:r>
            <a:r>
              <a:rPr lang="en-US" sz="2800" dirty="0" smtClean="0"/>
              <a:t>is located in the roof of nasal cavity; lined by epithelium thicker than that of respiratory area, it is pseudo stratified columnar epithelium, composed of 3 types of cells:</a:t>
            </a:r>
          </a:p>
          <a:p>
            <a:pPr algn="just">
              <a:buNone/>
            </a:pPr>
            <a:r>
              <a:rPr lang="en-US" sz="2800" dirty="0" smtClean="0"/>
              <a:t>*Supporting cells.</a:t>
            </a:r>
          </a:p>
          <a:p>
            <a:pPr algn="just">
              <a:buNone/>
            </a:pPr>
            <a:r>
              <a:rPr lang="en-US" sz="2800" dirty="0" smtClean="0"/>
              <a:t>*Basal cells.</a:t>
            </a:r>
          </a:p>
          <a:p>
            <a:pPr algn="just">
              <a:buNone/>
            </a:pPr>
            <a:r>
              <a:rPr lang="en-US" sz="2800" dirty="0" smtClean="0"/>
              <a:t>*Olfactory cells.</a:t>
            </a:r>
          </a:p>
          <a:p>
            <a:pPr algn="just">
              <a:buNone/>
            </a:pPr>
            <a:r>
              <a:rPr lang="en-US" sz="2800" b="1" dirty="0" smtClean="0"/>
              <a:t>_Supporting cells:</a:t>
            </a:r>
            <a:r>
              <a:rPr lang="en-US" sz="2800" dirty="0" smtClean="0"/>
              <a:t> are tall cells, columnar in shape narrow at base in contact with basement membrane, wide near the lumen that have microvilli, oval nucleus, cytoplasm has secretory granules, these cells give physical support or they may be phagocytic cell.</a:t>
            </a:r>
          </a:p>
          <a:p>
            <a:pPr algn="just">
              <a:buNone/>
            </a:pPr>
            <a:r>
              <a:rPr lang="en-US" sz="2800" b="1" dirty="0" smtClean="0"/>
              <a:t>_Basal cells: </a:t>
            </a:r>
            <a:r>
              <a:rPr lang="en-US" sz="2800" dirty="0" smtClean="0"/>
              <a:t>short, conical shape cells rest on the basement membrane but don’t reach to the surface, the </a:t>
            </a:r>
            <a:endParaRPr lang="en-GB"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GB" dirty="0"/>
          </a:p>
        </p:txBody>
      </p:sp>
      <p:sp>
        <p:nvSpPr>
          <p:cNvPr id="3" name="Content Placeholder 2"/>
          <p:cNvSpPr>
            <a:spLocks noGrp="1"/>
          </p:cNvSpPr>
          <p:nvPr>
            <p:ph idx="1"/>
          </p:nvPr>
        </p:nvSpPr>
        <p:spPr>
          <a:xfrm>
            <a:off x="228600" y="609600"/>
            <a:ext cx="8686800" cy="5943600"/>
          </a:xfrm>
        </p:spPr>
        <p:txBody>
          <a:bodyPr>
            <a:normAutofit fontScale="92500"/>
          </a:bodyPr>
          <a:lstStyle/>
          <a:p>
            <a:pPr algn="just">
              <a:buNone/>
            </a:pPr>
            <a:r>
              <a:rPr lang="en-US" sz="2800" dirty="0" smtClean="0"/>
              <a:t>Cell has cytoplasmic processes, and has oval nucleus. They are stem cells from which new olfactory cells or supporting are developed.</a:t>
            </a:r>
          </a:p>
          <a:p>
            <a:pPr algn="just">
              <a:buNone/>
            </a:pPr>
            <a:r>
              <a:rPr lang="en-US" sz="2800" b="1" dirty="0" smtClean="0"/>
              <a:t>_Olfactory cells(sensory cells):</a:t>
            </a:r>
          </a:p>
          <a:p>
            <a:pPr algn="just">
              <a:buNone/>
            </a:pPr>
            <a:r>
              <a:rPr lang="en-US" sz="2800" dirty="0" smtClean="0"/>
              <a:t>-spindle- shape cells, rounded nucleus centrally located.</a:t>
            </a:r>
          </a:p>
          <a:p>
            <a:pPr algn="just">
              <a:buNone/>
            </a:pPr>
            <a:r>
              <a:rPr lang="en-US" sz="2800" dirty="0" smtClean="0"/>
              <a:t>-have two process, the (Axon) toward the lamina propria, and (Dendrite) toward the surface, that project above the epithelium as (knob-like) structure called (olfactory vesicle) from which about (10-25) non-motile small process called (olfactory hairs) act as receptive structure.</a:t>
            </a:r>
          </a:p>
          <a:p>
            <a:pPr algn="just">
              <a:buNone/>
            </a:pPr>
            <a:r>
              <a:rPr lang="en-US" sz="2800" dirty="0" smtClean="0"/>
              <a:t>-Brown gland –is tubulo-acinar gland (serous gland), found in the lamina propria that contains collagen fiber, blood and lymphatic capillaries. The secretion is carried </a:t>
            </a:r>
            <a:r>
              <a:rPr lang="en-US" sz="2800" smtClean="0"/>
              <a:t>to </a:t>
            </a:r>
            <a:endParaRPr lang="en-GB"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270</TotalTime>
  <Words>1063</Words>
  <Application>Microsoft Office PowerPoint</Application>
  <PresentationFormat>On-screen Show (4:3)</PresentationFormat>
  <Paragraphs>80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Respiratory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Respiratory System</dc:title>
  <dc:creator>faten</dc:creator>
  <cp:lastModifiedBy>Maher Fattouh</cp:lastModifiedBy>
  <cp:revision>45</cp:revision>
  <dcterms:created xsi:type="dcterms:W3CDTF">2006-08-16T00:00:00Z</dcterms:created>
  <dcterms:modified xsi:type="dcterms:W3CDTF">2021-06-06T19:30:23Z</dcterms:modified>
</cp:coreProperties>
</file>